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pPr>
              <a:defRPr/>
            </a:pPr>
            <a:fld id="{8895A7CC-1992-D347-B270-89D512CEA37C}" type="datetime1">
              <a:rPr lang="en-US" smtClean="0">
                <a:solidFill>
                  <a:prstClr val="white">
                    <a:tint val="75000"/>
                  </a:prstClr>
                </a:solidFill>
              </a:rPr>
              <a:pPr>
                <a:defRPr/>
              </a:pPr>
              <a:t>6/17/2014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405718AF-4420-454F-B2CD-8877DBB7D55D}"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651766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7BEC6D65-B83E-9541-AC13-A2C2D7FC27E3}" type="datetime1">
              <a:rPr lang="en-US" smtClean="0">
                <a:solidFill>
                  <a:prstClr val="white">
                    <a:tint val="75000"/>
                  </a:prstClr>
                </a:solidFill>
              </a:rPr>
              <a:pPr>
                <a:defRPr/>
              </a:pPr>
              <a:t>6/17/2014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10D7564D-0987-8B46-99A9-02545723F7EC}"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966354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09977110-2B09-9147-A808-72930F7EEE6E}" type="datetime1">
              <a:rPr lang="en-US" smtClean="0">
                <a:solidFill>
                  <a:prstClr val="white">
                    <a:tint val="75000"/>
                  </a:prstClr>
                </a:solidFill>
              </a:rPr>
              <a:pPr>
                <a:defRPr/>
              </a:pPr>
              <a:t>6/17/2014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EA3F441C-7396-0C44-8CEB-8A7CE94C317B}"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550251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09977110-2B09-9147-A808-72930F7EEE6E}" type="datetime1">
              <a:rPr lang="en-US" smtClean="0">
                <a:solidFill>
                  <a:prstClr val="white">
                    <a:tint val="75000"/>
                  </a:prstClr>
                </a:solidFill>
              </a:rPr>
              <a:pPr>
                <a:defRPr/>
              </a:pPr>
              <a:t>6/17/2014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EA3F441C-7396-0C44-8CEB-8A7CE94C317B}" type="slidenum">
              <a:rPr lang="en-US" smtClean="0">
                <a:solidFill>
                  <a:prstClr val="white">
                    <a:tint val="75000"/>
                  </a:prstClr>
                </a:solidFill>
              </a:rPr>
              <a:pPr>
                <a:defRPr/>
              </a:pPr>
              <a:t>‹#›</a:t>
            </a:fld>
            <a:endParaRPr lang="en-US" dirty="0">
              <a:solidFill>
                <a:prstClr val="white">
                  <a:tint val="75000"/>
                </a:prstClr>
              </a:solidFill>
            </a:endParaRPr>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3783711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fld id="{8930DFF3-941D-DA42-9B9E-639739BE8EED}" type="datetime1">
              <a:rPr lang="en-US" smtClean="0">
                <a:solidFill>
                  <a:prstClr val="white">
                    <a:tint val="75000"/>
                  </a:prstClr>
                </a:solidFill>
              </a:rPr>
              <a:pPr>
                <a:defRPr/>
              </a:pPr>
              <a:t>6/17/2014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DB279F36-35DB-4643-898D-EEBD2C253E8C}"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411081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fld id="{9F03A3D4-20FF-B846-BFEF-AE387E74FB12}" type="datetime1">
              <a:rPr lang="en-US" smtClean="0">
                <a:solidFill>
                  <a:prstClr val="white">
                    <a:tint val="75000"/>
                  </a:prstClr>
                </a:solidFill>
              </a:rPr>
              <a:pPr>
                <a:defRPr/>
              </a:pPr>
              <a:t>6/17/2014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AD5ADC8B-4155-DE43-8BBE-39385E33564D}"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30805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fld id="{EA1172E0-C9D0-B74D-BCE6-6D1DD951FA40}" type="datetime1">
              <a:rPr lang="en-US" smtClean="0">
                <a:solidFill>
                  <a:prstClr val="white">
                    <a:tint val="75000"/>
                  </a:prstClr>
                </a:solidFill>
              </a:rPr>
              <a:pPr>
                <a:defRPr/>
              </a:pPr>
              <a:t>6/17/2014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A3205E15-1765-DD41-9D44-FF027782F406}"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491687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pPr>
              <a:defRPr/>
            </a:pPr>
            <a:fld id="{09977110-2B09-9147-A808-72930F7EEE6E}" type="datetime1">
              <a:rPr lang="en-US" smtClean="0">
                <a:solidFill>
                  <a:prstClr val="white">
                    <a:tint val="75000"/>
                  </a:prstClr>
                </a:solidFill>
              </a:rPr>
              <a:pPr>
                <a:defRPr/>
              </a:pPr>
              <a:t>6/17/2014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EA3F441C-7396-0C44-8CEB-8A7CE94C317B}" type="slidenum">
              <a:rPr lang="en-US" smtClean="0">
                <a:solidFill>
                  <a:prstClr val="white">
                    <a:tint val="75000"/>
                  </a:prstClr>
                </a:solidFill>
              </a:rPr>
              <a:pPr>
                <a:defRPr/>
              </a:pPr>
              <a:t>‹#›</a:t>
            </a:fld>
            <a:endParaRPr lang="en-US" dirty="0">
              <a:solidFill>
                <a:prstClr val="white">
                  <a:tint val="75000"/>
                </a:prstClr>
              </a:solidFill>
            </a:endParaRPr>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extLst>
      <p:ext uri="{BB962C8B-B14F-4D97-AF65-F5344CB8AC3E}">
        <p14:creationId xmlns:p14="http://schemas.microsoft.com/office/powerpoint/2010/main" val="1185127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3AA10FB-E8C6-3A47-8178-5FD61EAA6ADB}" type="datetime1">
              <a:rPr lang="en-US" smtClean="0">
                <a:solidFill>
                  <a:prstClr val="white">
                    <a:tint val="75000"/>
                  </a:prstClr>
                </a:solidFill>
              </a:rPr>
              <a:pPr>
                <a:defRPr/>
              </a:pPr>
              <a:t>6/17/2014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4C7FC06A-9902-1F49-87EF-C02CA277FD67}"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17982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fld id="{5FAFE5CB-2D9C-EF4D-8BF4-31ABE0B3067E}" type="datetime1">
              <a:rPr lang="en-US" smtClean="0">
                <a:solidFill>
                  <a:prstClr val="white">
                    <a:tint val="75000"/>
                  </a:prstClr>
                </a:solidFill>
              </a:rPr>
              <a:pPr>
                <a:defRPr/>
              </a:pPr>
              <a:t>6/17/2014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99E4F098-C694-D442-823E-3E1F60C9A14C}"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97079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pPr>
              <a:defRPr/>
            </a:pPr>
            <a:fld id="{01A9C3C9-3456-3C43-8F91-FD5627E1763E}" type="datetime1">
              <a:rPr lang="en-US" smtClean="0">
                <a:solidFill>
                  <a:prstClr val="white">
                    <a:tint val="75000"/>
                  </a:prstClr>
                </a:solidFill>
              </a:rPr>
              <a:pPr>
                <a:defRPr/>
              </a:pPr>
              <a:t>6/17/2014</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pPr>
              <a:defRPr/>
            </a:pPr>
            <a:fld id="{F5D73D3E-FCB4-2A40-B60C-7DCF2E7F5042}" type="slidenum">
              <a:rPr lang="en-US" smtClean="0">
                <a:solidFill>
                  <a:prstClr val="white">
                    <a:tint val="75000"/>
                  </a:prstClr>
                </a:solidFill>
              </a:rPr>
              <a:pPr>
                <a:defRPr/>
              </a:pPr>
              <a:t>‹#›</a:t>
            </a:fld>
            <a:endParaRPr lang="en-US" dirty="0">
              <a:solidFill>
                <a:prstClr val="white">
                  <a:tint val="75000"/>
                </a:prstClr>
              </a:solidFill>
            </a:endParaRPr>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242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fld id="{12931EA4-0CBC-D54E-BE1C-C5D271268A7F}" type="datetime1">
              <a:rPr lang="en-US" smtClean="0">
                <a:solidFill>
                  <a:prstClr val="white">
                    <a:tint val="75000"/>
                  </a:prstClr>
                </a:solidFill>
              </a:rPr>
              <a:pPr>
                <a:defRPr/>
              </a:pPr>
              <a:t>6/17/2014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F63596C1-D806-EE4E-8BEE-44C15308DF2C}"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580086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FD9AD41-9DB4-B14F-95C1-814995D989BC}" type="datetime1">
              <a:rPr lang="en-US" smtClean="0">
                <a:solidFill>
                  <a:prstClr val="white">
                    <a:tint val="75000"/>
                  </a:prstClr>
                </a:solidFill>
              </a:rPr>
              <a:pPr>
                <a:defRPr/>
              </a:pPr>
              <a:t>6/17/2014</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pPr>
              <a:defRPr/>
            </a:pPr>
            <a:fld id="{69542EED-F4C7-5446-8E86-EB43B2112FE3}"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4285238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69F6973-49B0-E745-BC19-C9B0138FA53A}" type="datetime1">
              <a:rPr lang="en-US" smtClean="0">
                <a:solidFill>
                  <a:prstClr val="white">
                    <a:tint val="75000"/>
                  </a:prstClr>
                </a:solidFill>
              </a:rPr>
              <a:pPr>
                <a:defRPr/>
              </a:pPr>
              <a:t>6/17/2014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025690BE-CF06-8C47-BF44-D048D752ED65}"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517011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pPr fontAlgn="base">
              <a:spcBef>
                <a:spcPct val="0"/>
              </a:spcBef>
              <a:spcAft>
                <a:spcPct val="0"/>
              </a:spcAft>
              <a:defRPr/>
            </a:pPr>
            <a:fld id="{09977110-2B09-9147-A808-72930F7EEE6E}" type="datetime1">
              <a:rPr lang="en-US" smtClean="0">
                <a:solidFill>
                  <a:prstClr val="white">
                    <a:tint val="75000"/>
                  </a:prstClr>
                </a:solidFill>
                <a:latin typeface="Arial" pitchFamily="29" charset="0"/>
              </a:rPr>
              <a:pPr fontAlgn="base">
                <a:spcBef>
                  <a:spcPct val="0"/>
                </a:spcBef>
                <a:spcAft>
                  <a:spcPct val="0"/>
                </a:spcAft>
                <a:defRPr/>
              </a:pPr>
              <a:t>6/17/2014</a:t>
            </a:fld>
            <a:endParaRPr lang="en-US" dirty="0">
              <a:solidFill>
                <a:prstClr val="white">
                  <a:tint val="75000"/>
                </a:prstClr>
              </a:solidFill>
              <a:latin typeface="Arial" pitchFamily="29" charset="0"/>
            </a:endParaRPr>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pPr fontAlgn="base">
              <a:spcBef>
                <a:spcPct val="0"/>
              </a:spcBef>
              <a:spcAft>
                <a:spcPct val="0"/>
              </a:spcAft>
              <a:defRPr/>
            </a:pPr>
            <a:endParaRPr lang="en-US" dirty="0">
              <a:solidFill>
                <a:prstClr val="white">
                  <a:tint val="75000"/>
                </a:prstClr>
              </a:solidFill>
              <a:latin typeface="Arial" pitchFamily="29" charset="0"/>
            </a:endParaRPr>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pPr fontAlgn="base">
              <a:spcBef>
                <a:spcPct val="0"/>
              </a:spcBef>
              <a:spcAft>
                <a:spcPct val="0"/>
              </a:spcAft>
              <a:defRPr/>
            </a:pPr>
            <a:fld id="{EA3F441C-7396-0C44-8CEB-8A7CE94C317B}" type="slidenum">
              <a:rPr lang="en-US" smtClean="0">
                <a:solidFill>
                  <a:prstClr val="white">
                    <a:tint val="75000"/>
                  </a:prstClr>
                </a:solidFill>
                <a:latin typeface="Arial" pitchFamily="29" charset="0"/>
              </a:rPr>
              <a:pPr fontAlgn="base">
                <a:spcBef>
                  <a:spcPct val="0"/>
                </a:spcBef>
                <a:spcAft>
                  <a:spcPct val="0"/>
                </a:spcAft>
                <a:defRPr/>
              </a:pPr>
              <a:t>‹#›</a:t>
            </a:fld>
            <a:endParaRPr lang="en-US" dirty="0">
              <a:solidFill>
                <a:prstClr val="white">
                  <a:tint val="75000"/>
                </a:prstClr>
              </a:solidFill>
              <a:latin typeface="Arial" pitchFamily="29" charset="0"/>
            </a:endParaRPr>
          </a:p>
        </p:txBody>
      </p:sp>
    </p:spTree>
    <p:extLst>
      <p:ext uri="{BB962C8B-B14F-4D97-AF65-F5344CB8AC3E}">
        <p14:creationId xmlns:p14="http://schemas.microsoft.com/office/powerpoint/2010/main" val="7462069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pbs.org/wgbh/amex/weshallremain/the_films/episode_3_trailer"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 critical eye…</a:t>
            </a:r>
            <a:endParaRPr lang="en-US" dirty="0"/>
          </a:p>
        </p:txBody>
      </p:sp>
      <p:pic>
        <p:nvPicPr>
          <p:cNvPr id="3" name="Picture 2"/>
          <p:cNvPicPr>
            <a:picLocks noChangeAspect="1"/>
          </p:cNvPicPr>
          <p:nvPr/>
        </p:nvPicPr>
        <p:blipFill>
          <a:blip r:embed="rId2"/>
          <a:stretch>
            <a:fillRect/>
          </a:stretch>
        </p:blipFill>
        <p:spPr>
          <a:xfrm>
            <a:off x="1151466" y="1871133"/>
            <a:ext cx="2928927" cy="3956756"/>
          </a:xfrm>
          <a:prstGeom prst="rect">
            <a:avLst/>
          </a:prstGeom>
        </p:spPr>
      </p:pic>
      <p:pic>
        <p:nvPicPr>
          <p:cNvPr id="4" name="Picture 3"/>
          <p:cNvPicPr>
            <a:picLocks noChangeAspect="1"/>
          </p:cNvPicPr>
          <p:nvPr/>
        </p:nvPicPr>
        <p:blipFill>
          <a:blip r:embed="rId3"/>
          <a:stretch>
            <a:fillRect/>
          </a:stretch>
        </p:blipFill>
        <p:spPr>
          <a:xfrm>
            <a:off x="4594578" y="1871133"/>
            <a:ext cx="2904875" cy="4008884"/>
          </a:xfrm>
          <a:prstGeom prst="rect">
            <a:avLst/>
          </a:prstGeom>
        </p:spPr>
      </p:pic>
    </p:spTree>
    <p:extLst>
      <p:ext uri="{BB962C8B-B14F-4D97-AF65-F5344CB8AC3E}">
        <p14:creationId xmlns:p14="http://schemas.microsoft.com/office/powerpoint/2010/main" val="2873170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919478" cy="1429871"/>
          </a:xfrm>
        </p:spPr>
        <p:txBody>
          <a:bodyPr>
            <a:noAutofit/>
          </a:bodyPr>
          <a:lstStyle/>
          <a:p>
            <a:r>
              <a:rPr lang="en-US" sz="3200" dirty="0" smtClean="0"/>
              <a:t>Collection Development guides by </a:t>
            </a:r>
            <a:br>
              <a:rPr lang="en-US" sz="3200" dirty="0" smtClean="0"/>
            </a:br>
            <a:r>
              <a:rPr lang="en-US" sz="3200" dirty="0" err="1" smtClean="0"/>
              <a:t>Disher</a:t>
            </a:r>
            <a:r>
              <a:rPr lang="en-US" sz="3200" dirty="0" smtClean="0"/>
              <a:t> (2007) and Larson (2008) state books can be weeded on these criteria: </a:t>
            </a:r>
            <a:endParaRPr lang="en-US" sz="3200" dirty="0"/>
          </a:p>
        </p:txBody>
      </p:sp>
      <p:sp>
        <p:nvSpPr>
          <p:cNvPr id="3" name="Content Placeholder 2"/>
          <p:cNvSpPr>
            <a:spLocks noGrp="1"/>
          </p:cNvSpPr>
          <p:nvPr>
            <p:ph idx="1"/>
          </p:nvPr>
        </p:nvSpPr>
        <p:spPr>
          <a:xfrm>
            <a:off x="399583" y="1869141"/>
            <a:ext cx="8405486" cy="4257022"/>
          </a:xfrm>
        </p:spPr>
        <p:txBody>
          <a:bodyPr>
            <a:normAutofit/>
          </a:bodyPr>
          <a:lstStyle/>
          <a:p>
            <a:pPr>
              <a:buFont typeface="Arial"/>
              <a:buChar char="•"/>
            </a:pPr>
            <a:r>
              <a:rPr lang="en-US" sz="2800" dirty="0" smtClean="0"/>
              <a:t>Misleading</a:t>
            </a:r>
          </a:p>
          <a:p>
            <a:pPr>
              <a:buFont typeface="Arial"/>
              <a:buChar char="•"/>
            </a:pPr>
            <a:r>
              <a:rPr lang="en-US" sz="2800" dirty="0" smtClean="0"/>
              <a:t>Inaccurate</a:t>
            </a:r>
          </a:p>
          <a:p>
            <a:pPr>
              <a:buFont typeface="Arial"/>
              <a:buChar char="•"/>
            </a:pPr>
            <a:r>
              <a:rPr lang="en-US" sz="2800" dirty="0" smtClean="0"/>
              <a:t>Racial Bias</a:t>
            </a:r>
          </a:p>
          <a:p>
            <a:pPr>
              <a:buFont typeface="Arial"/>
              <a:buChar char="•"/>
            </a:pPr>
            <a:r>
              <a:rPr lang="en-US" sz="2800" dirty="0" smtClean="0"/>
              <a:t>Stereotyping</a:t>
            </a:r>
          </a:p>
          <a:p>
            <a:pPr>
              <a:buFont typeface="Arial"/>
              <a:buChar char="•"/>
            </a:pPr>
            <a:r>
              <a:rPr lang="en-US" sz="2800" dirty="0" smtClean="0"/>
              <a:t>Balance</a:t>
            </a:r>
            <a:endParaRPr lang="en-US" sz="2800" dirty="0"/>
          </a:p>
        </p:txBody>
      </p:sp>
    </p:spTree>
    <p:extLst>
      <p:ext uri="{BB962C8B-B14F-4D97-AF65-F5344CB8AC3E}">
        <p14:creationId xmlns:p14="http://schemas.microsoft.com/office/powerpoint/2010/main" val="3851429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2989"/>
            <a:ext cx="7984971" cy="5653258"/>
          </a:xfrm>
        </p:spPr>
        <p:txBody>
          <a:bodyPr>
            <a:normAutofit/>
          </a:bodyPr>
          <a:lstStyle/>
          <a:p>
            <a:r>
              <a:rPr lang="en-US" sz="3200" dirty="0" smtClean="0"/>
              <a:t>Strategy to become adept at selection of books by/about American Indians: </a:t>
            </a:r>
            <a:br>
              <a:rPr lang="en-US" sz="3200" dirty="0" smtClean="0"/>
            </a:br>
            <a:r>
              <a:rPr lang="en-US" sz="3200" dirty="0" smtClean="0"/>
              <a:t/>
            </a:r>
            <a:br>
              <a:rPr lang="en-US" sz="3200" dirty="0" smtClean="0"/>
            </a:br>
            <a:r>
              <a:rPr lang="en-US" sz="3200" dirty="0" smtClean="0"/>
              <a:t>Know one nation in-depth. </a:t>
            </a:r>
            <a:br>
              <a:rPr lang="en-US" sz="3200" dirty="0" smtClean="0"/>
            </a:br>
            <a:r>
              <a:rPr lang="en-US" sz="3200" dirty="0" smtClean="0"/>
              <a:t>Read its website, writers of fiction and nonfiction who are of that nation.</a:t>
            </a:r>
            <a:br>
              <a:rPr lang="en-US" sz="3200" dirty="0" smtClean="0"/>
            </a:br>
            <a:r>
              <a:rPr lang="en-US" sz="3200" dirty="0" smtClean="0"/>
              <a:t> </a:t>
            </a:r>
            <a:r>
              <a:rPr lang="en-US" sz="3200" i="1" dirty="0" smtClean="0"/>
              <a:t/>
            </a:r>
            <a:br>
              <a:rPr lang="en-US" sz="3200" i="1" dirty="0" smtClean="0"/>
            </a:br>
            <a:r>
              <a:rPr lang="en-US" sz="3200" i="1" dirty="0" smtClean="0"/>
              <a:t>Internalize </a:t>
            </a:r>
            <a:r>
              <a:rPr lang="en-US" sz="3200" dirty="0" smtClean="0"/>
              <a:t> that information! Your expertise will help you develop a critical eye that can spot problems in materials of other nations.</a:t>
            </a:r>
            <a:endParaRPr lang="en-US" sz="3200" dirty="0"/>
          </a:p>
        </p:txBody>
      </p:sp>
    </p:spTree>
    <p:extLst>
      <p:ext uri="{BB962C8B-B14F-4D97-AF65-F5344CB8AC3E}">
        <p14:creationId xmlns:p14="http://schemas.microsoft.com/office/powerpoint/2010/main" val="3268686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80020" y="2605042"/>
            <a:ext cx="2384058" cy="3322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 name="Picture 4" descr="Dragonfly's tale cov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02271" y="2605041"/>
            <a:ext cx="2494241" cy="336473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fontScale="90000"/>
          </a:bodyPr>
          <a:lstStyle/>
          <a:p>
            <a:r>
              <a:rPr lang="en-US" sz="3200" dirty="0" smtClean="0"/>
              <a:t>Example: Expertise in Pueblo traditions of “throw” (sharing of harvest) would help you spot problems in this book:</a:t>
            </a:r>
            <a:endParaRPr lang="en-US" sz="3200" dirty="0"/>
          </a:p>
        </p:txBody>
      </p:sp>
    </p:spTree>
    <p:extLst>
      <p:ext uri="{BB962C8B-B14F-4D97-AF65-F5344CB8AC3E}">
        <p14:creationId xmlns:p14="http://schemas.microsoft.com/office/powerpoint/2010/main" val="3657223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13676" y="2208748"/>
            <a:ext cx="4470400" cy="3785652"/>
          </a:xfrm>
          <a:prstGeom prst="rect">
            <a:avLst/>
          </a:prstGeom>
          <a:noFill/>
        </p:spPr>
        <p:txBody>
          <a:bodyPr wrap="square" rtlCol="0">
            <a:spAutoFit/>
          </a:bodyPr>
          <a:lstStyle/>
          <a:p>
            <a:pPr fontAlgn="base">
              <a:spcBef>
                <a:spcPct val="0"/>
              </a:spcBef>
              <a:spcAft>
                <a:spcPct val="0"/>
              </a:spcAft>
            </a:pPr>
            <a:r>
              <a:rPr lang="en-US" sz="2400" i="1" dirty="0">
                <a:solidFill>
                  <a:prstClr val="white"/>
                </a:solidFill>
                <a:latin typeface="Arial" pitchFamily="29" charset="0"/>
              </a:rPr>
              <a:t>School Library Journal: </a:t>
            </a:r>
            <a:r>
              <a:rPr lang="en-US" sz="2400" dirty="0">
                <a:solidFill>
                  <a:prstClr val="white"/>
                </a:solidFill>
                <a:latin typeface="Arial" pitchFamily="29" charset="0"/>
              </a:rPr>
              <a:t>“An excellent addition to a popular series.”</a:t>
            </a:r>
          </a:p>
          <a:p>
            <a:pPr fontAlgn="base">
              <a:spcBef>
                <a:spcPct val="0"/>
              </a:spcBef>
              <a:spcAft>
                <a:spcPct val="0"/>
              </a:spcAft>
            </a:pPr>
            <a:endParaRPr lang="en-US" sz="2400" dirty="0">
              <a:solidFill>
                <a:prstClr val="white"/>
              </a:solidFill>
              <a:latin typeface="Arial" pitchFamily="29" charset="0"/>
            </a:endParaRPr>
          </a:p>
          <a:p>
            <a:pPr fontAlgn="base">
              <a:spcBef>
                <a:spcPct val="0"/>
              </a:spcBef>
              <a:spcAft>
                <a:spcPct val="0"/>
              </a:spcAft>
            </a:pPr>
            <a:r>
              <a:rPr lang="en-US" sz="2400" i="1" dirty="0">
                <a:solidFill>
                  <a:prstClr val="white"/>
                </a:solidFill>
                <a:latin typeface="Arial" pitchFamily="29" charset="0"/>
              </a:rPr>
              <a:t>Booklist: </a:t>
            </a:r>
            <a:r>
              <a:rPr lang="en-US" sz="2400" dirty="0">
                <a:solidFill>
                  <a:prstClr val="white"/>
                </a:solidFill>
                <a:latin typeface="Arial" pitchFamily="29" charset="0"/>
              </a:rPr>
              <a:t>“A solid addition to the Dear America series.”</a:t>
            </a:r>
          </a:p>
          <a:p>
            <a:pPr fontAlgn="base">
              <a:spcBef>
                <a:spcPct val="0"/>
              </a:spcBef>
              <a:spcAft>
                <a:spcPct val="0"/>
              </a:spcAft>
            </a:pPr>
            <a:endParaRPr lang="en-US" sz="2400" i="1" dirty="0">
              <a:solidFill>
                <a:prstClr val="white"/>
              </a:solidFill>
              <a:latin typeface="Arial" pitchFamily="29" charset="0"/>
            </a:endParaRPr>
          </a:p>
          <a:p>
            <a:pPr fontAlgn="base">
              <a:spcBef>
                <a:spcPct val="0"/>
              </a:spcBef>
              <a:spcAft>
                <a:spcPct val="0"/>
              </a:spcAft>
            </a:pPr>
            <a:r>
              <a:rPr lang="en-US" sz="2400" i="1" dirty="0" err="1">
                <a:solidFill>
                  <a:prstClr val="white"/>
                </a:solidFill>
                <a:latin typeface="Arial" pitchFamily="29" charset="0"/>
              </a:rPr>
              <a:t>Kirkus</a:t>
            </a:r>
            <a:r>
              <a:rPr lang="en-US" sz="2400" i="1" dirty="0">
                <a:solidFill>
                  <a:prstClr val="white"/>
                </a:solidFill>
                <a:latin typeface="Arial" pitchFamily="29" charset="0"/>
              </a:rPr>
              <a:t>: </a:t>
            </a:r>
            <a:r>
              <a:rPr lang="en-US" sz="2400" dirty="0">
                <a:solidFill>
                  <a:prstClr val="white"/>
                </a:solidFill>
                <a:latin typeface="Arial" pitchFamily="29" charset="0"/>
              </a:rPr>
              <a:t>“A strong addition to </a:t>
            </a:r>
            <a:r>
              <a:rPr lang="en-US" sz="2400" dirty="0" err="1">
                <a:solidFill>
                  <a:prstClr val="white"/>
                </a:solidFill>
                <a:latin typeface="Arial" pitchFamily="29" charset="0"/>
              </a:rPr>
              <a:t>Rinaldi’s</a:t>
            </a:r>
            <a:r>
              <a:rPr lang="en-US" sz="2400" dirty="0">
                <a:solidFill>
                  <a:prstClr val="white"/>
                </a:solidFill>
                <a:latin typeface="Arial" pitchFamily="29" charset="0"/>
              </a:rPr>
              <a:t> ongoing historical explorations.”</a:t>
            </a:r>
            <a:endParaRPr lang="en-US" sz="2400" i="1" dirty="0">
              <a:solidFill>
                <a:prstClr val="white"/>
              </a:solidFill>
              <a:latin typeface="Arial" pitchFamily="29" charset="0"/>
            </a:endParaRPr>
          </a:p>
        </p:txBody>
      </p:sp>
      <p:sp>
        <p:nvSpPr>
          <p:cNvPr id="8" name="TextBox 7"/>
          <p:cNvSpPr txBox="1"/>
          <p:nvPr/>
        </p:nvSpPr>
        <p:spPr>
          <a:xfrm>
            <a:off x="961782" y="5750292"/>
            <a:ext cx="2443097" cy="461665"/>
          </a:xfrm>
          <a:prstGeom prst="rect">
            <a:avLst/>
          </a:prstGeom>
          <a:noFill/>
        </p:spPr>
        <p:txBody>
          <a:bodyPr wrap="none" rtlCol="0">
            <a:spAutoFit/>
          </a:bodyPr>
          <a:lstStyle/>
          <a:p>
            <a:pPr fontAlgn="base">
              <a:spcBef>
                <a:spcPct val="0"/>
              </a:spcBef>
              <a:spcAft>
                <a:spcPct val="0"/>
              </a:spcAft>
            </a:pPr>
            <a:r>
              <a:rPr lang="en-US" sz="2400" dirty="0">
                <a:solidFill>
                  <a:prstClr val="white"/>
                </a:solidFill>
                <a:latin typeface="Arial" pitchFamily="29" charset="0"/>
              </a:rPr>
              <a:t>Scholastic, 1991</a:t>
            </a:r>
            <a:endParaRPr lang="en-US" sz="2400" dirty="0">
              <a:solidFill>
                <a:prstClr val="white"/>
              </a:solidFill>
              <a:latin typeface="Arial" pitchFamily="29" charset="0"/>
            </a:endParaRPr>
          </a:p>
        </p:txBody>
      </p:sp>
      <p:pic>
        <p:nvPicPr>
          <p:cNvPr id="2" name="Picture 1"/>
          <p:cNvPicPr>
            <a:picLocks noChangeAspect="1"/>
          </p:cNvPicPr>
          <p:nvPr/>
        </p:nvPicPr>
        <p:blipFill>
          <a:blip r:embed="rId2"/>
          <a:stretch>
            <a:fillRect/>
          </a:stretch>
        </p:blipFill>
        <p:spPr>
          <a:xfrm>
            <a:off x="1145274" y="2208748"/>
            <a:ext cx="2135091" cy="3170564"/>
          </a:xfrm>
          <a:prstGeom prst="rect">
            <a:avLst/>
          </a:prstGeom>
        </p:spPr>
      </p:pic>
      <p:sp>
        <p:nvSpPr>
          <p:cNvPr id="3" name="Title 2"/>
          <p:cNvSpPr>
            <a:spLocks noGrp="1"/>
          </p:cNvSpPr>
          <p:nvPr>
            <p:ph type="title"/>
          </p:nvPr>
        </p:nvSpPr>
        <p:spPr/>
        <p:txBody>
          <a:bodyPr>
            <a:noAutofit/>
          </a:bodyPr>
          <a:lstStyle/>
          <a:p>
            <a:r>
              <a:rPr lang="en-US" sz="3200" dirty="0" smtClean="0"/>
              <a:t>Example: Knowing about devastation wrought by boarding schools would help you recognize its misrepresentation</a:t>
            </a:r>
            <a:endParaRPr lang="en-US" sz="3200" dirty="0"/>
          </a:p>
        </p:txBody>
      </p:sp>
    </p:spTree>
    <p:extLst>
      <p:ext uri="{BB962C8B-B14F-4D97-AF65-F5344CB8AC3E}">
        <p14:creationId xmlns:p14="http://schemas.microsoft.com/office/powerpoint/2010/main" val="2597518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5161"/>
            <a:ext cx="7770813" cy="1429871"/>
          </a:xfrm>
        </p:spPr>
        <p:txBody>
          <a:bodyPr>
            <a:noAutofit/>
          </a:bodyPr>
          <a:lstStyle/>
          <a:p>
            <a:r>
              <a:rPr lang="en-US" sz="3200" dirty="0" smtClean="0"/>
              <a:t>Example: Knowing facts about Indian Removal and Native culture would </a:t>
            </a:r>
            <a:br>
              <a:rPr lang="en-US" sz="3200" dirty="0" smtClean="0"/>
            </a:br>
            <a:r>
              <a:rPr lang="en-US" sz="3200" dirty="0" smtClean="0"/>
              <a:t>help you recognize problems in classics</a:t>
            </a:r>
            <a:endParaRPr lang="en-US" sz="3200" dirty="0"/>
          </a:p>
        </p:txBody>
      </p:sp>
      <p:sp>
        <p:nvSpPr>
          <p:cNvPr id="3" name="Rectangle 2"/>
          <p:cNvSpPr/>
          <p:nvPr/>
        </p:nvSpPr>
        <p:spPr>
          <a:xfrm>
            <a:off x="2624666" y="2692821"/>
            <a:ext cx="6138333" cy="2862322"/>
          </a:xfrm>
          <a:prstGeom prst="rect">
            <a:avLst/>
          </a:prstGeom>
        </p:spPr>
        <p:txBody>
          <a:bodyPr wrap="square">
            <a:spAutoFit/>
          </a:bodyPr>
          <a:lstStyle/>
          <a:p>
            <a:pPr fontAlgn="base">
              <a:spcBef>
                <a:spcPct val="50000"/>
              </a:spcBef>
              <a:spcAft>
                <a:spcPct val="0"/>
              </a:spcAft>
            </a:pPr>
            <a:r>
              <a:rPr lang="en-US" sz="2000" dirty="0">
                <a:solidFill>
                  <a:prstClr val="white"/>
                </a:solidFill>
                <a:latin typeface="Arial" pitchFamily="29" charset="0"/>
              </a:rPr>
              <a:t>1804: Indian Territory created</a:t>
            </a:r>
          </a:p>
          <a:p>
            <a:pPr fontAlgn="base">
              <a:spcBef>
                <a:spcPct val="50000"/>
              </a:spcBef>
              <a:spcAft>
                <a:spcPct val="0"/>
              </a:spcAft>
            </a:pPr>
            <a:r>
              <a:rPr lang="en-US" sz="2000" dirty="0">
                <a:solidFill>
                  <a:prstClr val="white"/>
                </a:solidFill>
                <a:latin typeface="Arial" pitchFamily="29" charset="0"/>
              </a:rPr>
              <a:t>1845: almost 100,000 Choctaw, Cherokee, Chickasaw, Creek, Seminoles in Indian </a:t>
            </a:r>
            <a:r>
              <a:rPr lang="en-US" sz="2000" dirty="0">
                <a:solidFill>
                  <a:prstClr val="white"/>
                </a:solidFill>
                <a:latin typeface="Arial" pitchFamily="29" charset="0"/>
              </a:rPr>
              <a:t>Territory</a:t>
            </a:r>
          </a:p>
          <a:p>
            <a:pPr fontAlgn="base">
              <a:spcBef>
                <a:spcPct val="50000"/>
              </a:spcBef>
              <a:spcAft>
                <a:spcPct val="0"/>
              </a:spcAft>
            </a:pPr>
            <a:r>
              <a:rPr lang="en-US" sz="2000" dirty="0">
                <a:solidFill>
                  <a:prstClr val="white"/>
                </a:solidFill>
                <a:latin typeface="Arial" pitchFamily="29" charset="0"/>
              </a:rPr>
              <a:t>1866: Laura Ingalls born</a:t>
            </a:r>
            <a:endParaRPr lang="en-US" sz="2000" dirty="0">
              <a:solidFill>
                <a:prstClr val="white"/>
              </a:solidFill>
              <a:latin typeface="Arial" pitchFamily="29" charset="0"/>
            </a:endParaRPr>
          </a:p>
          <a:p>
            <a:pPr fontAlgn="base">
              <a:spcBef>
                <a:spcPct val="50000"/>
              </a:spcBef>
              <a:spcAft>
                <a:spcPct val="0"/>
              </a:spcAft>
            </a:pPr>
            <a:r>
              <a:rPr lang="en-US" sz="2000" dirty="0">
                <a:solidFill>
                  <a:prstClr val="white"/>
                </a:solidFill>
                <a:latin typeface="Arial" pitchFamily="29" charset="0"/>
              </a:rPr>
              <a:t>1868: </a:t>
            </a:r>
            <a:r>
              <a:rPr lang="en-US" sz="2000" dirty="0">
                <a:solidFill>
                  <a:prstClr val="white"/>
                </a:solidFill>
                <a:latin typeface="Arial" pitchFamily="29" charset="0"/>
              </a:rPr>
              <a:t>Charles Ingalls </a:t>
            </a:r>
            <a:r>
              <a:rPr lang="en-US" sz="2000" dirty="0">
                <a:solidFill>
                  <a:prstClr val="white"/>
                </a:solidFill>
                <a:latin typeface="Arial" pitchFamily="29" charset="0"/>
              </a:rPr>
              <a:t>moves family to Indian Territory.</a:t>
            </a:r>
          </a:p>
          <a:p>
            <a:pPr fontAlgn="base">
              <a:spcBef>
                <a:spcPct val="50000"/>
              </a:spcBef>
              <a:spcAft>
                <a:spcPct val="0"/>
              </a:spcAft>
            </a:pPr>
            <a:endParaRPr lang="en-US" sz="2000" dirty="0">
              <a:solidFill>
                <a:prstClr val="white"/>
              </a:solidFill>
              <a:latin typeface="Arial" pitchFamily="29" charset="0"/>
            </a:endParaRPr>
          </a:p>
        </p:txBody>
      </p:sp>
      <p:pic>
        <p:nvPicPr>
          <p:cNvPr id="4" name="Picture 4"/>
          <p:cNvPicPr>
            <a:picLocks noChangeAspect="1" noChangeArrowheads="1"/>
          </p:cNvPicPr>
          <p:nvPr/>
        </p:nvPicPr>
        <p:blipFill>
          <a:blip r:embed="rId2"/>
          <a:srcRect/>
          <a:stretch>
            <a:fillRect/>
          </a:stretch>
        </p:blipFill>
        <p:spPr bwMode="auto">
          <a:xfrm>
            <a:off x="342812" y="2692821"/>
            <a:ext cx="1848555" cy="3016634"/>
          </a:xfrm>
          <a:prstGeom prst="rect">
            <a:avLst/>
          </a:prstGeom>
          <a:noFill/>
          <a:ln w="9525">
            <a:noFill/>
            <a:miter lim="800000"/>
            <a:headEnd/>
            <a:tailEnd/>
          </a:ln>
          <a:effectLst/>
        </p:spPr>
      </p:pic>
    </p:spTree>
    <p:extLst>
      <p:ext uri="{BB962C8B-B14F-4D97-AF65-F5344CB8AC3E}">
        <p14:creationId xmlns:p14="http://schemas.microsoft.com/office/powerpoint/2010/main" val="3798979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Resource that can help: </a:t>
            </a:r>
            <a:br>
              <a:rPr lang="en-US" sz="3200" dirty="0" smtClean="0"/>
            </a:br>
            <a:r>
              <a:rPr lang="en-US" sz="3200" dirty="0" smtClean="0"/>
              <a:t>Trail of Tears episode</a:t>
            </a:r>
            <a:endParaRPr lang="en-US" sz="3200" dirty="0"/>
          </a:p>
        </p:txBody>
      </p:sp>
      <p:pic>
        <p:nvPicPr>
          <p:cNvPr id="3" name="Picture 2">
            <a:hlinkClick r:id="rId2"/>
          </p:cNvPr>
          <p:cNvPicPr>
            <a:picLocks noChangeAspect="1"/>
          </p:cNvPicPr>
          <p:nvPr/>
        </p:nvPicPr>
        <p:blipFill>
          <a:blip r:embed="rId3"/>
          <a:stretch>
            <a:fillRect/>
          </a:stretch>
        </p:blipFill>
        <p:spPr>
          <a:xfrm>
            <a:off x="2667000" y="1524000"/>
            <a:ext cx="3810000" cy="3810000"/>
          </a:xfrm>
          <a:prstGeom prst="rect">
            <a:avLst/>
          </a:prstGeom>
        </p:spPr>
      </p:pic>
    </p:spTree>
    <p:extLst>
      <p:ext uri="{BB962C8B-B14F-4D97-AF65-F5344CB8AC3E}">
        <p14:creationId xmlns:p14="http://schemas.microsoft.com/office/powerpoint/2010/main" val="3827646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After watching video, study these pages:</a:t>
            </a:r>
            <a:endParaRPr lang="en-US" sz="3200" dirty="0"/>
          </a:p>
        </p:txBody>
      </p:sp>
      <p:sp>
        <p:nvSpPr>
          <p:cNvPr id="4" name="Content Placeholder 3"/>
          <p:cNvSpPr>
            <a:spLocks noGrp="1"/>
          </p:cNvSpPr>
          <p:nvPr>
            <p:ph idx="1"/>
          </p:nvPr>
        </p:nvSpPr>
        <p:spPr>
          <a:xfrm>
            <a:off x="685800" y="1869141"/>
            <a:ext cx="2053509" cy="4257022"/>
          </a:xfrm>
        </p:spPr>
        <p:txBody>
          <a:bodyPr>
            <a:normAutofit fontScale="92500" lnSpcReduction="10000"/>
          </a:bodyPr>
          <a:lstStyle/>
          <a:p>
            <a:pPr marL="0" indent="0">
              <a:buNone/>
            </a:pPr>
            <a:r>
              <a:rPr lang="en-US" dirty="0" smtClean="0"/>
              <a:t>p. 1 </a:t>
            </a:r>
          </a:p>
          <a:p>
            <a:pPr marL="0" indent="0">
              <a:buNone/>
            </a:pPr>
            <a:r>
              <a:rPr lang="en-US" dirty="0" smtClean="0"/>
              <a:t>p. 6 </a:t>
            </a:r>
          </a:p>
          <a:p>
            <a:pPr marL="0" indent="0">
              <a:buNone/>
            </a:pPr>
            <a:r>
              <a:rPr lang="en-US" dirty="0" smtClean="0"/>
              <a:t>p. 55 - 56</a:t>
            </a:r>
          </a:p>
          <a:p>
            <a:pPr marL="0" indent="0">
              <a:buNone/>
            </a:pPr>
            <a:r>
              <a:rPr lang="en-US" dirty="0" smtClean="0"/>
              <a:t>p. 122</a:t>
            </a:r>
          </a:p>
          <a:p>
            <a:pPr marL="0" indent="0">
              <a:buNone/>
            </a:pPr>
            <a:r>
              <a:rPr lang="en-US" dirty="0" smtClean="0"/>
              <a:t>p. 134 – 139</a:t>
            </a:r>
          </a:p>
          <a:p>
            <a:pPr marL="0" indent="0">
              <a:buNone/>
            </a:pPr>
            <a:r>
              <a:rPr lang="en-US" dirty="0"/>
              <a:t>p. 211</a:t>
            </a:r>
          </a:p>
          <a:p>
            <a:pPr marL="0" indent="0">
              <a:buNone/>
            </a:pPr>
            <a:r>
              <a:rPr lang="en-US" dirty="0"/>
              <a:t>p. 229</a:t>
            </a:r>
          </a:p>
          <a:p>
            <a:pPr marL="0" indent="0">
              <a:buNone/>
            </a:pPr>
            <a:r>
              <a:rPr lang="en-US" dirty="0"/>
              <a:t>p. 290-291  </a:t>
            </a:r>
          </a:p>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2"/>
          <a:stretch>
            <a:fillRect/>
          </a:stretch>
        </p:blipFill>
        <p:spPr>
          <a:xfrm>
            <a:off x="2843892" y="1973631"/>
            <a:ext cx="4671784" cy="3576835"/>
          </a:xfrm>
          <a:prstGeom prst="rect">
            <a:avLst/>
          </a:prstGeom>
        </p:spPr>
      </p:pic>
    </p:spTree>
    <p:extLst>
      <p:ext uri="{BB962C8B-B14F-4D97-AF65-F5344CB8AC3E}">
        <p14:creationId xmlns:p14="http://schemas.microsoft.com/office/powerpoint/2010/main" val="663013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08000" y="317500"/>
            <a:ext cx="8128000" cy="6223000"/>
          </a:xfrm>
          <a:prstGeom prst="rect">
            <a:avLst/>
          </a:prstGeom>
        </p:spPr>
      </p:pic>
    </p:spTree>
    <p:extLst>
      <p:ext uri="{BB962C8B-B14F-4D97-AF65-F5344CB8AC3E}">
        <p14:creationId xmlns:p14="http://schemas.microsoft.com/office/powerpoint/2010/main" val="3548358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Nonfiction (bio)</a:t>
            </a:r>
            <a:endParaRPr lang="en-US" dirty="0"/>
          </a:p>
        </p:txBody>
      </p:sp>
      <p:pic>
        <p:nvPicPr>
          <p:cNvPr id="3" name="Picture 2"/>
          <p:cNvPicPr>
            <a:picLocks noChangeAspect="1"/>
          </p:cNvPicPr>
          <p:nvPr/>
        </p:nvPicPr>
        <p:blipFill>
          <a:blip r:embed="rId2"/>
          <a:stretch>
            <a:fillRect/>
          </a:stretch>
        </p:blipFill>
        <p:spPr>
          <a:xfrm>
            <a:off x="685800" y="1802260"/>
            <a:ext cx="1784922" cy="2298979"/>
          </a:xfrm>
          <a:prstGeom prst="rect">
            <a:avLst/>
          </a:prstGeom>
        </p:spPr>
      </p:pic>
      <p:sp>
        <p:nvSpPr>
          <p:cNvPr id="4" name="TextBox 3"/>
          <p:cNvSpPr txBox="1"/>
          <p:nvPr/>
        </p:nvSpPr>
        <p:spPr>
          <a:xfrm>
            <a:off x="589503" y="4460052"/>
            <a:ext cx="1881219" cy="400110"/>
          </a:xfrm>
          <a:prstGeom prst="rect">
            <a:avLst/>
          </a:prstGeom>
          <a:noFill/>
        </p:spPr>
        <p:txBody>
          <a:bodyPr wrap="none" rtlCol="0">
            <a:spAutoFit/>
          </a:bodyPr>
          <a:lstStyle/>
          <a:p>
            <a:pPr fontAlgn="base">
              <a:spcBef>
                <a:spcPct val="0"/>
              </a:spcBef>
              <a:spcAft>
                <a:spcPct val="0"/>
              </a:spcAft>
            </a:pPr>
            <a:r>
              <a:rPr lang="en-US" sz="2000" dirty="0">
                <a:solidFill>
                  <a:prstClr val="white"/>
                </a:solidFill>
                <a:latin typeface="Arial" pitchFamily="29" charset="0"/>
              </a:rPr>
              <a:t>Harcourt, 2008</a:t>
            </a:r>
            <a:endParaRPr lang="en-US" sz="2000" dirty="0">
              <a:solidFill>
                <a:prstClr val="white"/>
              </a:solidFill>
              <a:latin typeface="Arial" pitchFamily="29" charset="0"/>
            </a:endParaRPr>
          </a:p>
        </p:txBody>
      </p:sp>
      <p:sp>
        <p:nvSpPr>
          <p:cNvPr id="5" name="Rectangle 4"/>
          <p:cNvSpPr/>
          <p:nvPr/>
        </p:nvSpPr>
        <p:spPr>
          <a:xfrm>
            <a:off x="2906330" y="1550894"/>
            <a:ext cx="5969799" cy="1569660"/>
          </a:xfrm>
          <a:prstGeom prst="rect">
            <a:avLst/>
          </a:prstGeom>
        </p:spPr>
        <p:txBody>
          <a:bodyPr wrap="square">
            <a:spAutoFit/>
          </a:bodyPr>
          <a:lstStyle/>
          <a:p>
            <a:pPr fontAlgn="base">
              <a:spcBef>
                <a:spcPct val="0"/>
              </a:spcBef>
              <a:spcAft>
                <a:spcPct val="0"/>
              </a:spcAft>
            </a:pPr>
            <a:r>
              <a:rPr lang="en-US" sz="2400" dirty="0">
                <a:solidFill>
                  <a:prstClr val="white"/>
                </a:solidFill>
                <a:latin typeface="Arial" pitchFamily="29" charset="0"/>
              </a:rPr>
              <a:t>Three hundred years ago, there was no United States of America. Instead, there were thirteen English colonies in North America. </a:t>
            </a:r>
          </a:p>
        </p:txBody>
      </p:sp>
      <p:sp>
        <p:nvSpPr>
          <p:cNvPr id="6" name="Rectangle 5"/>
          <p:cNvSpPr/>
          <p:nvPr/>
        </p:nvSpPr>
        <p:spPr>
          <a:xfrm>
            <a:off x="2906330" y="3482196"/>
            <a:ext cx="5863973" cy="3046988"/>
          </a:xfrm>
          <a:prstGeom prst="rect">
            <a:avLst/>
          </a:prstGeom>
        </p:spPr>
        <p:txBody>
          <a:bodyPr wrap="square">
            <a:spAutoFit/>
          </a:bodyPr>
          <a:lstStyle/>
          <a:p>
            <a:pPr fontAlgn="base">
              <a:spcBef>
                <a:spcPct val="0"/>
              </a:spcBef>
              <a:spcAft>
                <a:spcPct val="0"/>
              </a:spcAft>
            </a:pPr>
            <a:r>
              <a:rPr lang="en-US" sz="2400" dirty="0">
                <a:solidFill>
                  <a:prstClr val="white"/>
                </a:solidFill>
                <a:latin typeface="Arial" pitchFamily="29" charset="0"/>
              </a:rPr>
              <a:t>Three hundred years ago, there was no United States of America</a:t>
            </a:r>
            <a:r>
              <a:rPr lang="en-US" sz="2400" dirty="0">
                <a:solidFill>
                  <a:srgbClr val="FFFF00"/>
                </a:solidFill>
                <a:latin typeface="Arial" pitchFamily="29" charset="0"/>
              </a:rPr>
              <a:t>. Instead, there were hundreds of Native Nations. Europeans who had fled Europe had come to North America and were occupying lands that belonged to the Native Nations. These Europeans set up thirteen English colonies.</a:t>
            </a:r>
          </a:p>
        </p:txBody>
      </p:sp>
    </p:spTree>
    <p:extLst>
      <p:ext uri="{BB962C8B-B14F-4D97-AF65-F5344CB8AC3E}">
        <p14:creationId xmlns:p14="http://schemas.microsoft.com/office/powerpoint/2010/main" val="32836727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b First Custom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Story">
      <a:majorFont>
        <a:latin typeface="Calisto MT"/>
        <a:ea typeface=""/>
        <a:cs typeface=""/>
        <a:font script="Jpan" typeface="ＭＳ Ｐ明朝"/>
      </a:majorFont>
      <a:minorFont>
        <a:latin typeface="Calisto MT"/>
        <a:ea typeface=""/>
        <a:cs typeface=""/>
        <a:font script="Jpan" typeface="ＭＳ Ｐ明朝"/>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276</Words>
  <Application>Microsoft Office PowerPoint</Application>
  <PresentationFormat>On-screen Show (4:3)</PresentationFormat>
  <Paragraphs>35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Deb First Custom Theme</vt:lpstr>
      <vt:lpstr>Develop a critical eye…</vt:lpstr>
      <vt:lpstr>Strategy to become adept at selection of books by/about American Indians:   Know one nation in-depth.  Read its website, writers of fiction and nonfiction who are of that nation.   Internalize  that information! Your expertise will help you develop a critical eye that can spot problems in materials of other nations.</vt:lpstr>
      <vt:lpstr>Example: Expertise in Pueblo traditions of “throw” (sharing of harvest) would help you spot problems in this book:</vt:lpstr>
      <vt:lpstr>Example: Knowing about devastation wrought by boarding schools would help you recognize its misrepresentation</vt:lpstr>
      <vt:lpstr>Example: Knowing facts about Indian Removal and Native culture would  help you recognize problems in classics</vt:lpstr>
      <vt:lpstr>Resource that can help:  Trail of Tears episode</vt:lpstr>
      <vt:lpstr>After watching video, study these pages:</vt:lpstr>
      <vt:lpstr>PowerPoint Presentation</vt:lpstr>
      <vt:lpstr>Nonfiction (bio)</vt:lpstr>
      <vt:lpstr>Collection Development guides by  Disher (2007) and Larson (2008) state books can be weeded on these criteria: </vt:lpstr>
    </vt:vector>
  </TitlesOfParts>
  <Company>Spokane 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 a critical eye…</dc:title>
  <dc:creator>Carlie Hoffman</dc:creator>
  <cp:lastModifiedBy>Carlie Hoffman</cp:lastModifiedBy>
  <cp:revision>1</cp:revision>
  <dcterms:created xsi:type="dcterms:W3CDTF">2014-06-17T14:36:55Z</dcterms:created>
  <dcterms:modified xsi:type="dcterms:W3CDTF">2014-06-17T14:37:25Z</dcterms:modified>
</cp:coreProperties>
</file>